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9" r:id="rId7"/>
    <p:sldId id="264" r:id="rId8"/>
    <p:sldId id="261" r:id="rId9"/>
    <p:sldId id="268" r:id="rId10"/>
    <p:sldId id="263" r:id="rId11"/>
    <p:sldId id="262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660"/>
  </p:normalViewPr>
  <p:slideViewPr>
    <p:cSldViewPr snapToGrid="0">
      <p:cViewPr varScale="1">
        <p:scale>
          <a:sx n="80" d="100"/>
          <a:sy n="80" d="100"/>
        </p:scale>
        <p:origin x="3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5A4E7-1736-45B9-8CC2-C54031C86F97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31521-EA84-4E48-90B8-E441C2532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62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31521-EA84-4E48-90B8-E441C25325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8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5BBC-F1BE-4695-A9E5-75121B2038BF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9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E8C8-B693-489F-B391-884F1A0E3B63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88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40CCE-38FA-460D-B26C-45EEC7631AA3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0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778F6-AEF3-4D5C-8553-FAB5F7AF11C7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9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F935-DB81-446E-B4CA-2511865DF116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36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EDC0-5844-42F5-9FE2-B957E9BACA3D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67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0AB-F79E-4AD2-AE3F-2058AC1FFCB0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9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C597-A046-4191-B6D3-01FC0F082F0B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87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A15C-7501-4E76-B488-AAD000AB58DD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95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74E4-9F78-4996-A3EE-617242ED9156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0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9AAF-F697-42BD-84FD-80CF51069844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57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BA55F-B13B-40A0-80A6-20A32AEC2939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09000" b="-10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326" y="685800"/>
            <a:ext cx="10599821" cy="378994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7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HIGH PRESSURE ENVIRONMENT ON ANIMALS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2920" y="3662331"/>
            <a:ext cx="6887806" cy="1246553"/>
          </a:xfrm>
        </p:spPr>
        <p:txBody>
          <a:bodyPr>
            <a:noAutofit/>
          </a:bodyPr>
          <a:lstStyle/>
          <a:p>
            <a:endParaRPr lang="en-US" sz="32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25</a:t>
            </a:r>
          </a:p>
          <a:p>
            <a:endParaRPr lang="en-US" sz="3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D953CC5-B969-1D05-31A2-0D76050D59F2}"/>
              </a:ext>
            </a:extLst>
          </p:cNvPr>
          <p:cNvSpPr txBox="1"/>
          <p:nvPr/>
        </p:nvSpPr>
        <p:spPr>
          <a:xfrm>
            <a:off x="5420499" y="2745775"/>
            <a:ext cx="1371600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x-none" sz="135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720754" cy="45928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Lowered heart rate.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creatures can reduce their heart beat to 4 beats per second and other stop breathing while driving.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movement.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Lowered metabolic activity.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Shutdown of digestive, liver and kidney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0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292" y="586155"/>
            <a:ext cx="10714893" cy="226840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1292" y="2479417"/>
            <a:ext cx="10972800" cy="342901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Overall, high pressure environments present unique challenges for animals and their survival often depends on specialized adaptations to counteract the effects of extreme pressure.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Gerretsen</a:t>
            </a: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I. (2023) How do fish survive in the deep ocean?, BBC Future. Available at: https://www.bbc.com/future/article/20230404-how-do-animals-survive-in-the-deep-ocean# (Accessed: 31 July 2023).</a:t>
            </a: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Omondi</a:t>
            </a: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(2019) How do deep sea creatures survive the high water pressure?, </a:t>
            </a:r>
            <a:r>
              <a:rPr lang="en-US" sz="2400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WorldAtlas</a:t>
            </a: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Available at: https://www.worldatlas.com/articles/how-do-deep-sea-creatures-survive-the-high-water-pressure.html#:~:text=These%20creatures%20have%20several%20adaptations,in%20their%20deep%2Dwater%20environment. (Accessed: 31 July 2023). </a:t>
            </a: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Welch, C. (2021) Oceans are losing oxygen-and becoming more hostile to life, Science. Available at: https://www.nationalgeographic.com/science/article/150313-oceans-marine-life-climate-change-acidification-oxygen-fish#:~:text=Deep%20ocean%20waters%20hold%20far,up%20what%20little%20oxygen%20remains. (Accessed: 01 August 2023). 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3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5815" y="234462"/>
            <a:ext cx="11090031" cy="6400800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8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5611" y="844281"/>
            <a:ext cx="7886700" cy="994172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610" y="1961147"/>
            <a:ext cx="9072811" cy="3910264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deep sea environments</a:t>
            </a:r>
          </a:p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organisms living in high pressure environment</a:t>
            </a:r>
          </a:p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Effects of high pressure environment on animals</a:t>
            </a:r>
          </a:p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Adaptations adopted by some organisms living in the deep sea</a:t>
            </a:r>
          </a:p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9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2656" y="759813"/>
            <a:ext cx="8185405" cy="1209663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4338" y="2344614"/>
            <a:ext cx="9073662" cy="35638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environment where the pressure is significantly higher than the atmospheric pressure at sea level.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occurs in various settings e.g. deep sea environments, hydrothermal vents and underground oil reserves </a:t>
            </a:r>
          </a:p>
          <a:p>
            <a:endParaRPr lang="en-US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50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769" y="515815"/>
            <a:ext cx="9378461" cy="210769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DEEP SEA ENVIRONMENTS.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6769" y="2623510"/>
            <a:ext cx="9073662" cy="3449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sea environments are mainly characterized by;</a:t>
            </a:r>
          </a:p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pressure</a:t>
            </a:r>
          </a:p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salinity </a:t>
            </a:r>
          </a:p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temperature </a:t>
            </a:r>
          </a:p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oxygen </a:t>
            </a:r>
          </a:p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Absence of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48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ORGANISMS LIVING IN HIGH PRESSURE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4807" y="2143687"/>
            <a:ext cx="3427605" cy="367392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sea invertebrates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Jellyfish and </a:t>
            </a:r>
            <a:r>
              <a:rPr lang="en-US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tomoptera</a:t>
            </a:r>
            <a:endParaRPr lang="en-US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sea fishes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  <a:r>
              <a:rPr lang="en-US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fangtooth</a:t>
            </a: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Fish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752" y="4106675"/>
            <a:ext cx="3305907" cy="212404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727" y="1713173"/>
            <a:ext cx="3381558" cy="225437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EBC7E1C-7BDF-869B-36B3-9E469EF8B711}"/>
              </a:ext>
            </a:extLst>
          </p:cNvPr>
          <p:cNvSpPr txBox="1"/>
          <p:nvPr/>
        </p:nvSpPr>
        <p:spPr>
          <a:xfrm>
            <a:off x="3054865" y="3247766"/>
            <a:ext cx="610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Fig. A</a:t>
            </a:r>
            <a:endParaRPr lang="x-non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934B16A-403F-BEB5-0D95-FCA0F7B20C1A}"/>
              </a:ext>
            </a:extLst>
          </p:cNvPr>
          <p:cNvSpPr txBox="1"/>
          <p:nvPr/>
        </p:nvSpPr>
        <p:spPr>
          <a:xfrm rot="10800000" flipH="1" flipV="1">
            <a:off x="9528402" y="2889902"/>
            <a:ext cx="2112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Fig. A</a:t>
            </a:r>
            <a:endParaRPr lang="x-non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D6BC96F-1B6D-2BC7-D0B5-32B64E9AF549}"/>
              </a:ext>
            </a:extLst>
          </p:cNvPr>
          <p:cNvSpPr txBox="1"/>
          <p:nvPr/>
        </p:nvSpPr>
        <p:spPr>
          <a:xfrm>
            <a:off x="3054865" y="3247766"/>
            <a:ext cx="610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Fig. A</a:t>
            </a:r>
            <a:endParaRPr lang="x-non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FFF1541-ECA7-0C71-3116-629E244370A8}"/>
              </a:ext>
            </a:extLst>
          </p:cNvPr>
          <p:cNvSpPr txBox="1"/>
          <p:nvPr/>
        </p:nvSpPr>
        <p:spPr>
          <a:xfrm>
            <a:off x="3054865" y="3247766"/>
            <a:ext cx="610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Fig. A</a:t>
            </a:r>
            <a:endParaRPr lang="x-non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31742BB-0248-FC2F-2365-0DB397FA5A3C}"/>
              </a:ext>
            </a:extLst>
          </p:cNvPr>
          <p:cNvSpPr txBox="1"/>
          <p:nvPr/>
        </p:nvSpPr>
        <p:spPr>
          <a:xfrm>
            <a:off x="10584520" y="5853584"/>
            <a:ext cx="610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Fig. B</a:t>
            </a:r>
            <a:endParaRPr lang="x-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03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3CB234-6E9F-13AA-C9FF-D2E8B462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x-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F879E0-8173-43AC-A0A7-28432D868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5431" cy="4106252"/>
          </a:xfrm>
        </p:spPr>
        <p:txBody>
          <a:bodyPr/>
          <a:lstStyle/>
          <a:p>
            <a:r>
              <a:rPr lang="en-US" dirty="0"/>
              <a:t>. </a:t>
            </a:r>
            <a:r>
              <a:rPr lang="en-US" dirty="0">
                <a:solidFill>
                  <a:schemeClr val="bg1"/>
                </a:solidFill>
              </a:rPr>
              <a:t>Marine mammals </a:t>
            </a:r>
          </a:p>
          <a:p>
            <a:r>
              <a:rPr lang="en-US" dirty="0">
                <a:solidFill>
                  <a:schemeClr val="bg1"/>
                </a:solidFill>
              </a:rPr>
              <a:t>E.g. Whales and seals</a:t>
            </a:r>
          </a:p>
          <a:p>
            <a:endParaRPr lang="x-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842" y="1315078"/>
            <a:ext cx="6234560" cy="414540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4D7F554-257C-F0CF-874B-359442EB4AC1}"/>
              </a:ext>
            </a:extLst>
          </p:cNvPr>
          <p:cNvSpPr txBox="1"/>
          <p:nvPr/>
        </p:nvSpPr>
        <p:spPr>
          <a:xfrm>
            <a:off x="5427674" y="5460485"/>
            <a:ext cx="610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Fig. C</a:t>
            </a:r>
            <a:r>
              <a:rPr lang="en-GB" dirty="0"/>
              <a:t>Fig. A</a:t>
            </a:r>
            <a:endParaRPr lang="x-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3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509" y="164124"/>
            <a:ext cx="10433538" cy="25731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EFFECTS OF HIGH PRESSURE ENVIRONMENT ON ANIMALS.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509" y="2414954"/>
            <a:ext cx="9612922" cy="386861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oxygen availability </a:t>
            </a:r>
          </a:p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in metabolism</a:t>
            </a:r>
          </a:p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 adaptations</a:t>
            </a:r>
          </a:p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adaptations</a:t>
            </a:r>
          </a:p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food availability 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4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ADAPTATIONS ADOPTED BY SOME ORGANISMS LIVING IN THE DEEP SEA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186" y="2226469"/>
            <a:ext cx="6002452" cy="3681961"/>
          </a:xfrm>
        </p:spPr>
        <p:txBody>
          <a:bodyPr>
            <a:normAutofit fontScale="32500" lnSpcReduction="20000"/>
          </a:bodyPr>
          <a:lstStyle/>
          <a:p>
            <a:r>
              <a:rPr lang="en-US" sz="86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Presence of </a:t>
            </a:r>
            <a:r>
              <a:rPr lang="en-US" sz="8600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Trimethylamine</a:t>
            </a:r>
            <a:r>
              <a:rPr lang="en-US" sz="86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Oxide (TMAO).</a:t>
            </a:r>
          </a:p>
          <a:p>
            <a:pPr marL="0" indent="0">
              <a:buNone/>
            </a:pPr>
            <a:endParaRPr lang="en-US" sz="86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86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concentrations of organic molecules (</a:t>
            </a:r>
            <a:r>
              <a:rPr lang="en-US" sz="8600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piezolytes</a:t>
            </a:r>
            <a:r>
              <a:rPr lang="en-US" sz="86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stops their cellular membranes and proteins from being crushed.</a:t>
            </a:r>
          </a:p>
          <a:p>
            <a:pPr marL="0" indent="0">
              <a:buNone/>
            </a:pPr>
            <a:endParaRPr lang="en-US" sz="86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8600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sz="86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Giant amphipod crustaceans and  Mariana </a:t>
            </a:r>
            <a:r>
              <a:rPr lang="en-US" sz="8600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snailfish</a:t>
            </a:r>
            <a:r>
              <a:rPr lang="en-US" sz="86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15" y="1690689"/>
            <a:ext cx="2462355" cy="231860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638" y="4339523"/>
            <a:ext cx="3657362" cy="205726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E95727-E0B2-DE1D-19A0-5300AA8F92B9}"/>
              </a:ext>
            </a:extLst>
          </p:cNvPr>
          <p:cNvSpPr txBox="1"/>
          <p:nvPr/>
        </p:nvSpPr>
        <p:spPr>
          <a:xfrm>
            <a:off x="9883275" y="3362330"/>
            <a:ext cx="610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Fig. D</a:t>
            </a:r>
            <a:r>
              <a:rPr lang="en-GB" dirty="0"/>
              <a:t>Fig. A</a:t>
            </a:r>
            <a:endParaRPr lang="x-non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48F8BFE-6BC9-58F2-8AE5-E06C7E143B98}"/>
              </a:ext>
            </a:extLst>
          </p:cNvPr>
          <p:cNvSpPr txBox="1"/>
          <p:nvPr/>
        </p:nvSpPr>
        <p:spPr>
          <a:xfrm>
            <a:off x="10668000" y="5997779"/>
            <a:ext cx="7997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Fig. 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8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45" y="2068123"/>
            <a:ext cx="5223055" cy="283098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Deflation of lungs 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lungs will deflate gas into the muscles and bloodstreams. Muscles are adapted to hold myoglobin while in blood possesses more hemoglobin.</a:t>
            </a:r>
          </a:p>
          <a:p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2467"/>
            <a:ext cx="5657139" cy="402285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CC81D27-CEAB-CF14-3C1D-8DBEE4AB6F75}"/>
              </a:ext>
            </a:extLst>
          </p:cNvPr>
          <p:cNvSpPr txBox="1"/>
          <p:nvPr/>
        </p:nvSpPr>
        <p:spPr>
          <a:xfrm>
            <a:off x="3054865" y="3247766"/>
            <a:ext cx="610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Fig. A</a:t>
            </a:r>
            <a:endParaRPr lang="x-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FFB6E8D-4127-D7D7-0B33-83BE1EE43E50}"/>
              </a:ext>
            </a:extLst>
          </p:cNvPr>
          <p:cNvSpPr txBox="1"/>
          <p:nvPr/>
        </p:nvSpPr>
        <p:spPr>
          <a:xfrm>
            <a:off x="6114019" y="5367855"/>
            <a:ext cx="610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Fig. F</a:t>
            </a:r>
            <a:r>
              <a:rPr lang="en-GB" dirty="0"/>
              <a:t>Fig. A</a:t>
            </a:r>
            <a:endParaRPr lang="x-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4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</TotalTime>
  <Words>445</Words>
  <Application>Microsoft Office PowerPoint</Application>
  <PresentationFormat>Widescreen</PresentationFormat>
  <Paragraphs>88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        THE EFFECT OF HIGH PRESSURE ENVIRONMENT ON ANIMALS</vt:lpstr>
      <vt:lpstr>OUTLINE</vt:lpstr>
      <vt:lpstr>INTRODUCTION</vt:lpstr>
      <vt:lpstr>CHARACTERISTICS OF DEEP SEA ENVIRONMENTS.</vt:lpstr>
      <vt:lpstr>EXAMPLES OF ORGANISMS LIVING IN HIGH PRESSURE ENVIRONMENT</vt:lpstr>
      <vt:lpstr>CONT’D</vt:lpstr>
      <vt:lpstr>EFFECTS OF HIGH PRESSURE ENVIRONMENT ON ANIMALS. </vt:lpstr>
      <vt:lpstr>ADAPTATIONS ADOPTED BY SOME ORGANISMS LIVING IN THE DEEP SEA</vt:lpstr>
      <vt:lpstr>CONT’D</vt:lpstr>
      <vt:lpstr>CONT’D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 OF HIGH PRESSURE ENVIRONMENT ON ANIMALS</dc:title>
  <dc:creator>DELL</dc:creator>
  <cp:lastModifiedBy>DELL</cp:lastModifiedBy>
  <cp:revision>54</cp:revision>
  <dcterms:created xsi:type="dcterms:W3CDTF">2023-07-31T13:43:38Z</dcterms:created>
  <dcterms:modified xsi:type="dcterms:W3CDTF">2023-08-02T03:11:05Z</dcterms:modified>
</cp:coreProperties>
</file>